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79" r:id="rId5"/>
    <p:sldId id="258" r:id="rId6"/>
    <p:sldId id="269" r:id="rId7"/>
    <p:sldId id="267" r:id="rId8"/>
    <p:sldId id="270" r:id="rId9"/>
    <p:sldId id="266" r:id="rId10"/>
    <p:sldId id="276" r:id="rId11"/>
    <p:sldId id="277" r:id="rId12"/>
    <p:sldId id="278" r:id="rId13"/>
    <p:sldId id="265" r:id="rId14"/>
    <p:sldId id="264" r:id="rId15"/>
    <p:sldId id="263" r:id="rId16"/>
    <p:sldId id="262" r:id="rId17"/>
    <p:sldId id="261" r:id="rId18"/>
    <p:sldId id="260" r:id="rId19"/>
    <p:sldId id="271" r:id="rId20"/>
    <p:sldId id="272" r:id="rId21"/>
    <p:sldId id="274" r:id="rId22"/>
    <p:sldId id="275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水印)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水印)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、顶部和底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17/6/6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15419" y="1516079"/>
            <a:ext cx="6477000" cy="969545"/>
          </a:xfrm>
        </p:spPr>
        <p:txBody>
          <a:bodyPr/>
          <a:lstStyle/>
          <a:p>
            <a:pPr algn="ctr"/>
            <a:r>
              <a:rPr kumimoji="1" lang="zh-CN" alt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望诊与保健</a:t>
            </a:r>
            <a:endParaRPr kumimoji="1" lang="zh-CN" alt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99347" y="4279154"/>
            <a:ext cx="6477000" cy="1174088"/>
          </a:xfrm>
        </p:spPr>
        <p:txBody>
          <a:bodyPr/>
          <a:lstStyle/>
          <a:p>
            <a:r>
              <a:rPr kumimoji="1" lang="en-US" altLang="zh-CN" dirty="0" smtClean="0"/>
              <a:t>                         </a:t>
            </a:r>
            <a:r>
              <a:rPr kumimoji="1" lang="zh-CN" altLang="en-US" dirty="0" smtClean="0"/>
              <a:t>山东交通学院校医院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针灸科</a:t>
            </a:r>
            <a:endParaRPr kumimoji="1" lang="en-US" altLang="zh-CN" dirty="0" smtClean="0"/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                                        2017.06.07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185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关元穴</a:t>
            </a:r>
            <a:endParaRPr kumimoji="1" lang="zh-CN" altLang="en-US" dirty="0"/>
          </a:p>
        </p:txBody>
      </p:sp>
      <p:pic>
        <p:nvPicPr>
          <p:cNvPr id="4" name="内容占位符 3" descr="timg-1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r="10145"/>
          <a:stretch>
            <a:fillRect/>
          </a:stretch>
        </p:blipFill>
        <p:spPr>
          <a:xfrm>
            <a:off x="776747" y="1371600"/>
            <a:ext cx="7451266" cy="5211042"/>
          </a:xfrm>
        </p:spPr>
      </p:pic>
    </p:spTree>
    <p:extLst>
      <p:ext uri="{BB962C8B-B14F-4D97-AF65-F5344CB8AC3E}">
        <p14:creationId xmlns:p14="http://schemas.microsoft.com/office/powerpoint/2010/main" val="123735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足三里穴</a:t>
            </a:r>
            <a:endParaRPr kumimoji="1" lang="zh-CN" altLang="en-US" dirty="0"/>
          </a:p>
        </p:txBody>
      </p:sp>
      <p:pic>
        <p:nvPicPr>
          <p:cNvPr id="4" name="内容占位符 3" descr="timg-9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0" b="14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134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三阴交穴、太溪穴</a:t>
            </a:r>
            <a:endParaRPr kumimoji="1" lang="zh-CN" altLang="en-US" dirty="0"/>
          </a:p>
        </p:txBody>
      </p:sp>
      <p:pic>
        <p:nvPicPr>
          <p:cNvPr id="4" name="内容占位符 3" descr="timg-1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4" b="22104"/>
          <a:stretch>
            <a:fillRect/>
          </a:stretch>
        </p:blipFill>
        <p:spPr>
          <a:xfrm>
            <a:off x="2404653" y="1371600"/>
            <a:ext cx="3776657" cy="3010791"/>
          </a:xfrm>
        </p:spPr>
      </p:pic>
      <p:pic>
        <p:nvPicPr>
          <p:cNvPr id="5" name="图片 4" descr="timg-1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9" y="4587342"/>
            <a:ext cx="7656174" cy="22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solidFill>
                  <a:srgbClr val="008000"/>
                </a:solidFill>
              </a:rPr>
              <a:t>四、常见病的养生保健</a:t>
            </a:r>
            <a:endParaRPr kumimoji="1" lang="zh-CN" altLang="en-US" dirty="0">
              <a:solidFill>
                <a:srgbClr val="008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3200" dirty="0" smtClean="0">
                <a:solidFill>
                  <a:srgbClr val="FF6600"/>
                </a:solidFill>
              </a:rPr>
              <a:t>养眼功法</a:t>
            </a:r>
            <a:r>
              <a:rPr kumimoji="1" lang="zh-CN" altLang="en-US" dirty="0" smtClean="0"/>
              <a:t>：</a:t>
            </a:r>
            <a:endParaRPr kumimoji="1" lang="en-US" altLang="zh-CN" dirty="0" smtClean="0"/>
          </a:p>
          <a:p>
            <a:r>
              <a:rPr kumimoji="1" lang="zh-CN" altLang="en-US" dirty="0" smtClean="0"/>
              <a:t>转眼功：双目闭合放松，眼球顺时针转</a:t>
            </a:r>
            <a:r>
              <a:rPr kumimoji="1" lang="en-US" altLang="zh-CN" dirty="0" smtClean="0"/>
              <a:t>36</a:t>
            </a:r>
            <a:r>
              <a:rPr kumimoji="1" lang="zh-CN" altLang="en-US" dirty="0" smtClean="0"/>
              <a:t>次，然后逆时针转</a:t>
            </a:r>
            <a:r>
              <a:rPr kumimoji="1" lang="en-US" altLang="zh-CN" dirty="0" smtClean="0"/>
              <a:t>36</a:t>
            </a:r>
            <a:r>
              <a:rPr kumimoji="1" lang="zh-CN" altLang="en-US" dirty="0" smtClean="0"/>
              <a:t>次。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按揉承泣穴：双手指肚按揉承泣穴</a:t>
            </a:r>
            <a:r>
              <a:rPr kumimoji="1" lang="en-US" altLang="zh-CN" dirty="0" smtClean="0"/>
              <a:t>36</a:t>
            </a:r>
            <a:r>
              <a:rPr kumimoji="1" lang="zh-CN" altLang="en-US" dirty="0" smtClean="0"/>
              <a:t>次，使之有酸重感。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按揉风池穴／睛明穴：双手大拇指按揉两穴一分钟，局部感微微发热即可。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224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img-8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b="18348"/>
          <a:stretch>
            <a:fillRect/>
          </a:stretch>
        </p:blipFill>
        <p:spPr>
          <a:xfrm>
            <a:off x="279423" y="1451291"/>
            <a:ext cx="4748563" cy="4550154"/>
          </a:xfrm>
        </p:spPr>
      </p:pic>
      <p:pic>
        <p:nvPicPr>
          <p:cNvPr id="5" name="图片 4" descr="u=1029175260,58947045&amp;fm=26&amp;gp=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63413"/>
            <a:ext cx="3975100" cy="45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0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166216"/>
            <a:ext cx="7313613" cy="4624984"/>
          </a:xfrm>
        </p:spPr>
        <p:txBody>
          <a:bodyPr/>
          <a:lstStyle/>
          <a:p>
            <a:r>
              <a:rPr kumimoji="1" lang="zh-CN" altLang="en-US" sz="2800" dirty="0" smtClean="0">
                <a:solidFill>
                  <a:srgbClr val="FF6600"/>
                </a:solidFill>
              </a:rPr>
              <a:t>擦耳功</a:t>
            </a:r>
            <a:endParaRPr kumimoji="1" lang="en-US" altLang="zh-CN" sz="2800" dirty="0" smtClean="0">
              <a:solidFill>
                <a:srgbClr val="FF6600"/>
              </a:solidFill>
            </a:endParaRPr>
          </a:p>
          <a:p>
            <a:r>
              <a:rPr kumimoji="1" lang="zh-CN" altLang="en-US" dirty="0" smtClean="0"/>
              <a:t>用食指和中指，按擦双耳的耳门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听宫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听会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颅息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瘛脉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翳风穴，上下擦，每天</a:t>
            </a:r>
            <a:r>
              <a:rPr kumimoji="1" lang="en-US" altLang="zh-CN" dirty="0" smtClean="0"/>
              <a:t>50</a:t>
            </a:r>
            <a:r>
              <a:rPr kumimoji="1" lang="zh-CN" altLang="en-US" dirty="0" smtClean="0"/>
              <a:t>次。</a:t>
            </a:r>
            <a:endParaRPr kumimoji="1" lang="en-US" altLang="zh-CN" dirty="0" smtClean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736469" y="414655"/>
            <a:ext cx="5015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dirty="0" smtClean="0"/>
              <a:t>耳鸣</a:t>
            </a:r>
            <a:r>
              <a:rPr kumimoji="1" lang="en-US" altLang="zh-CN" sz="4400" dirty="0" smtClean="0"/>
              <a:t> </a:t>
            </a:r>
            <a:r>
              <a:rPr kumimoji="1" lang="zh-CN" altLang="en-US" sz="4400" dirty="0" smtClean="0"/>
              <a:t>耳聋</a:t>
            </a:r>
            <a:endParaRPr kumimoji="1" lang="zh-CN" altLang="en-US" sz="4400" dirty="0"/>
          </a:p>
        </p:txBody>
      </p:sp>
      <p:pic>
        <p:nvPicPr>
          <p:cNvPr id="5" name="图片 4" descr="耳穴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2" y="2755006"/>
            <a:ext cx="7425349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85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静脉曲张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中药泡脚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zh-CN" dirty="0" smtClean="0"/>
              <a:t>  </a:t>
            </a:r>
            <a:r>
              <a:rPr kumimoji="1" lang="zh-CN" altLang="en-US" dirty="0" smtClean="0"/>
              <a:t>艾</a:t>
            </a:r>
            <a:r>
              <a:rPr kumimoji="1" lang="zh-CN" altLang="en-US" dirty="0"/>
              <a:t>叶</a:t>
            </a:r>
            <a:r>
              <a:rPr kumimoji="1" lang="en-US" altLang="zh-CN" dirty="0"/>
              <a:t> 30g   </a:t>
            </a:r>
            <a:r>
              <a:rPr kumimoji="1" lang="zh-CN" altLang="en-US" dirty="0"/>
              <a:t>红花</a:t>
            </a:r>
            <a:r>
              <a:rPr kumimoji="1" lang="en-US" altLang="zh-CN" dirty="0"/>
              <a:t> 15g   </a:t>
            </a:r>
            <a:r>
              <a:rPr kumimoji="1" lang="zh-CN" altLang="en-US" dirty="0"/>
              <a:t>乳没各</a:t>
            </a:r>
            <a:r>
              <a:rPr kumimoji="1" lang="en-US" altLang="zh-CN" dirty="0"/>
              <a:t> 15g</a:t>
            </a:r>
          </a:p>
          <a:p>
            <a:pPr marL="0" indent="0">
              <a:buNone/>
            </a:pPr>
            <a:r>
              <a:rPr kumimoji="1" lang="en-US" altLang="zh-CN" dirty="0"/>
              <a:t>  3</a:t>
            </a:r>
            <a:r>
              <a:rPr kumimoji="1" lang="zh-CN" altLang="en-US" dirty="0"/>
              <a:t>梁白酒泡脚，再用水煎，放木桶泡脚</a:t>
            </a:r>
            <a:r>
              <a:rPr kumimoji="1" lang="zh-CN" altLang="en-US" dirty="0" smtClean="0"/>
              <a:t>。</a:t>
            </a:r>
            <a:endParaRPr kumimoji="1" lang="en-US" altLang="zh-CN" dirty="0" smtClean="0"/>
          </a:p>
          <a:p>
            <a:r>
              <a:rPr kumimoji="1" lang="zh-CN" altLang="en-US" dirty="0" smtClean="0">
                <a:solidFill>
                  <a:srgbClr val="FF0000"/>
                </a:solidFill>
              </a:rPr>
              <a:t>艾灸条灸患处</a:t>
            </a:r>
            <a:r>
              <a:rPr kumimoji="1" lang="zh-CN" altLang="en-US" dirty="0" smtClean="0"/>
              <a:t>，一日一次或隔日一次，</a:t>
            </a:r>
            <a:r>
              <a:rPr kumimoji="1" lang="en-US" altLang="zh-CN" dirty="0" smtClean="0"/>
              <a:t>7</a:t>
            </a:r>
            <a:r>
              <a:rPr kumimoji="1" lang="zh-CN" altLang="en-US" dirty="0" smtClean="0"/>
              <a:t>天一疗程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358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膝骨性关节炎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735137"/>
            <a:ext cx="4733925" cy="4834547"/>
          </a:xfrm>
        </p:spPr>
        <p:txBody>
          <a:bodyPr>
            <a:norm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泡脚法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zh-CN" altLang="en-US" dirty="0"/>
              <a:t>生姜</a:t>
            </a:r>
            <a:r>
              <a:rPr kumimoji="1" lang="en-US" altLang="zh-CN" dirty="0"/>
              <a:t> 30g   </a:t>
            </a:r>
            <a:r>
              <a:rPr kumimoji="1" lang="zh-CN" altLang="en-US" dirty="0"/>
              <a:t>泽兰</a:t>
            </a:r>
            <a:r>
              <a:rPr kumimoji="1" lang="en-US" altLang="zh-CN" dirty="0"/>
              <a:t> 30g   </a:t>
            </a:r>
            <a:r>
              <a:rPr kumimoji="1" lang="zh-CN" altLang="en-US" dirty="0"/>
              <a:t>红花</a:t>
            </a:r>
            <a:r>
              <a:rPr kumimoji="1" lang="en-US" altLang="zh-CN" dirty="0"/>
              <a:t> 30g   </a:t>
            </a:r>
            <a:r>
              <a:rPr kumimoji="1" lang="zh-CN" altLang="en-US" dirty="0"/>
              <a:t>牛膝</a:t>
            </a:r>
            <a:r>
              <a:rPr kumimoji="1" lang="en-US" altLang="zh-CN" dirty="0"/>
              <a:t> 30g   </a:t>
            </a:r>
            <a:r>
              <a:rPr kumimoji="1" lang="zh-CN" altLang="en-US" dirty="0"/>
              <a:t>三棱</a:t>
            </a:r>
            <a:r>
              <a:rPr kumimoji="1" lang="en-US" altLang="zh-CN" dirty="0"/>
              <a:t> 20g</a:t>
            </a:r>
          </a:p>
          <a:p>
            <a:pPr marL="0" indent="0">
              <a:buNone/>
            </a:pPr>
            <a:r>
              <a:rPr kumimoji="1" lang="zh-CN" altLang="en-US" dirty="0"/>
              <a:t>煎煮</a:t>
            </a:r>
            <a:r>
              <a:rPr kumimoji="1" lang="en-US" altLang="zh-CN" dirty="0"/>
              <a:t>30</a:t>
            </a:r>
            <a:r>
              <a:rPr kumimoji="1" lang="zh-CN" altLang="en-US" dirty="0"/>
              <a:t>分钟后，添水至适温，放在盆或者桶里，浸泡双下肢，并用毛巾蘸药汤外敷在膝盖上，每日</a:t>
            </a:r>
            <a:r>
              <a:rPr kumimoji="1" lang="en-US" altLang="zh-CN" dirty="0"/>
              <a:t>1</a:t>
            </a:r>
            <a:r>
              <a:rPr kumimoji="1" lang="zh-CN" altLang="en-US" dirty="0"/>
              <a:t>～</a:t>
            </a:r>
            <a:r>
              <a:rPr kumimoji="1" lang="en-US" altLang="zh-CN" dirty="0"/>
              <a:t>2</a:t>
            </a:r>
            <a:r>
              <a:rPr kumimoji="1" lang="zh-CN" altLang="en-US" dirty="0"/>
              <a:t>次，每次</a:t>
            </a:r>
            <a:r>
              <a:rPr kumimoji="1" lang="en-US" altLang="zh-CN" dirty="0"/>
              <a:t>20</a:t>
            </a:r>
            <a:r>
              <a:rPr kumimoji="1" lang="zh-CN" altLang="en-US" dirty="0"/>
              <a:t>分钟左右</a:t>
            </a:r>
            <a:r>
              <a:rPr kumimoji="1" lang="zh-CN" altLang="en-US" dirty="0" smtClean="0"/>
              <a:t>。</a:t>
            </a:r>
            <a:endParaRPr kumimoji="1" lang="en-US" altLang="zh-CN" dirty="0" smtClean="0"/>
          </a:p>
          <a:p>
            <a:r>
              <a:rPr kumimoji="1" lang="zh-CN" altLang="en-US" dirty="0" smtClean="0">
                <a:solidFill>
                  <a:srgbClr val="FF0000"/>
                </a:solidFill>
              </a:rPr>
              <a:t>滚揉膝盖法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zh-CN" altLang="en-US" dirty="0" smtClean="0"/>
              <a:t>熟鸡蛋一枚，布包裹，在膝盖上滚揉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分钟</a:t>
            </a:r>
            <a:endParaRPr kumimoji="1" lang="en-US" altLang="zh-CN" dirty="0" smtClean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 descr="timg-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5" y="1735137"/>
            <a:ext cx="34956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高血压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2045414"/>
            <a:ext cx="7313613" cy="4419600"/>
          </a:xfrm>
        </p:spPr>
        <p:txBody>
          <a:bodyPr>
            <a:normAutofit fontScale="92500"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按摩头部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zh-CN" altLang="en-US" dirty="0" smtClean="0"/>
              <a:t>两手食指或中指擦抹前额，及两侧太阳穴部位，然后将手指分开，由前额向枕后反复梳理头发，每次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～</a:t>
            </a:r>
            <a:r>
              <a:rPr kumimoji="1" lang="en-US" altLang="zh-CN" dirty="0" smtClean="0"/>
              <a:t>10</a:t>
            </a:r>
            <a:r>
              <a:rPr kumimoji="1" lang="zh-CN" altLang="en-US" dirty="0" smtClean="0"/>
              <a:t>分钟。</a:t>
            </a:r>
            <a:endParaRPr kumimoji="1" lang="en-US" altLang="zh-CN" dirty="0" smtClean="0"/>
          </a:p>
          <a:p>
            <a:r>
              <a:rPr kumimoji="1" lang="zh-CN" altLang="en-US" dirty="0" smtClean="0">
                <a:solidFill>
                  <a:srgbClr val="FF0000"/>
                </a:solidFill>
              </a:rPr>
              <a:t>药物外敷（牛膝</a:t>
            </a:r>
            <a:r>
              <a:rPr kumimoji="1" lang="en-US" altLang="zh-CN" dirty="0" smtClean="0">
                <a:solidFill>
                  <a:srgbClr val="FF0000"/>
                </a:solidFill>
              </a:rPr>
              <a:t>30g  </a:t>
            </a:r>
            <a:r>
              <a:rPr kumimoji="1" lang="zh-CN" altLang="en-US" dirty="0" smtClean="0">
                <a:solidFill>
                  <a:srgbClr val="FF0000"/>
                </a:solidFill>
              </a:rPr>
              <a:t>吴茱萸</a:t>
            </a:r>
            <a:r>
              <a:rPr kumimoji="1" lang="en-US" altLang="zh-CN" dirty="0" smtClean="0">
                <a:solidFill>
                  <a:srgbClr val="FF0000"/>
                </a:solidFill>
              </a:rPr>
              <a:t>5g</a:t>
            </a:r>
            <a:r>
              <a:rPr kumimoji="1" lang="zh-CN" altLang="en-US" dirty="0" smtClean="0">
                <a:solidFill>
                  <a:srgbClr val="FF0000"/>
                </a:solidFill>
              </a:rPr>
              <a:t>）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zh-CN" altLang="en-US" dirty="0" smtClean="0"/>
              <a:t>临睡前，用温水洗脚泡脚，此过程中可以按揉脚心涌泉穴，揉搓脚趾，洗后将药粉用醋调外敷足心，夜贴昼揭。</a:t>
            </a:r>
            <a:endParaRPr kumimoji="1" lang="en-US" altLang="zh-CN" dirty="0" smtClean="0"/>
          </a:p>
          <a:p>
            <a:r>
              <a:rPr kumimoji="1" lang="zh-CN" altLang="en-US" dirty="0" smtClean="0">
                <a:solidFill>
                  <a:srgbClr val="FF0000"/>
                </a:solidFill>
              </a:rPr>
              <a:t>揉肚腹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zh-CN" altLang="en-US" dirty="0" smtClean="0"/>
              <a:t>仰卧位，两手重叠交叉，按顺时针方向按揉腹部，每次</a:t>
            </a: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～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分钟。</a:t>
            </a:r>
            <a:endParaRPr kumimoji="1" lang="zh-CN" altLang="en-US" dirty="0"/>
          </a:p>
        </p:txBody>
      </p:sp>
      <p:pic>
        <p:nvPicPr>
          <p:cNvPr id="4" name="图片 3" descr="timg-1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27" y="0"/>
            <a:ext cx="3312574" cy="26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3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消渴病（糖尿病）</a:t>
            </a:r>
            <a:endParaRPr kumimoji="1" lang="zh-CN" altLang="en-US" dirty="0"/>
          </a:p>
        </p:txBody>
      </p:sp>
      <p:pic>
        <p:nvPicPr>
          <p:cNvPr id="4" name="内容占位符 3" descr="14967557073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>
            <a:off x="914400" y="1604843"/>
            <a:ext cx="7495812" cy="4692725"/>
          </a:xfrm>
        </p:spPr>
      </p:pic>
    </p:spTree>
    <p:extLst>
      <p:ext uri="{BB962C8B-B14F-4D97-AF65-F5344CB8AC3E}">
        <p14:creationId xmlns:p14="http://schemas.microsoft.com/office/powerpoint/2010/main" val="354435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3200" dirty="0" smtClean="0"/>
              <a:t>望诊的重要性</a:t>
            </a:r>
            <a:endParaRPr kumimoji="1" lang="en-US" altLang="zh-CN" sz="3200" dirty="0" smtClean="0"/>
          </a:p>
          <a:p>
            <a:r>
              <a:rPr kumimoji="1" lang="zh-CN" altLang="en-US" sz="3200" dirty="0" smtClean="0">
                <a:solidFill>
                  <a:srgbClr val="0000FF"/>
                </a:solidFill>
              </a:rPr>
              <a:t>常用的望诊手法</a:t>
            </a:r>
            <a:endParaRPr kumimoji="1" lang="en-US" altLang="zh-CN" sz="3200" dirty="0" smtClean="0">
              <a:solidFill>
                <a:srgbClr val="0000FF"/>
              </a:solidFill>
            </a:endParaRPr>
          </a:p>
          <a:p>
            <a:r>
              <a:rPr kumimoji="1" lang="zh-CN" altLang="en-US" sz="3200" dirty="0" smtClean="0">
                <a:solidFill>
                  <a:srgbClr val="008000"/>
                </a:solidFill>
              </a:rPr>
              <a:t>常用的保健穴位</a:t>
            </a:r>
            <a:endParaRPr kumimoji="1" lang="en-US" altLang="zh-CN" sz="3200" dirty="0" smtClean="0">
              <a:solidFill>
                <a:srgbClr val="008000"/>
              </a:solidFill>
            </a:endParaRPr>
          </a:p>
          <a:p>
            <a:r>
              <a:rPr kumimoji="1" lang="zh-CN" altLang="en-US" sz="3200" dirty="0" smtClean="0">
                <a:solidFill>
                  <a:srgbClr val="FF0000"/>
                </a:solidFill>
              </a:rPr>
              <a:t>常见病的养生保健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203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49675605176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>
            <a:off x="414680" y="777479"/>
            <a:ext cx="8358378" cy="5013722"/>
          </a:xfrm>
        </p:spPr>
      </p:pic>
    </p:spTree>
    <p:extLst>
      <p:ext uri="{BB962C8B-B14F-4D97-AF65-F5344CB8AC3E}">
        <p14:creationId xmlns:p14="http://schemas.microsoft.com/office/powerpoint/2010/main" val="1433184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4967560549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>
            <a:off x="725689" y="803393"/>
            <a:ext cx="7852987" cy="4987807"/>
          </a:xfrm>
        </p:spPr>
      </p:pic>
    </p:spTree>
    <p:extLst>
      <p:ext uri="{BB962C8B-B14F-4D97-AF65-F5344CB8AC3E}">
        <p14:creationId xmlns:p14="http://schemas.microsoft.com/office/powerpoint/2010/main" val="2821687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4967560460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>
            <a:off x="784813" y="983575"/>
            <a:ext cx="7832740" cy="4769759"/>
          </a:xfrm>
        </p:spPr>
      </p:pic>
    </p:spTree>
    <p:extLst>
      <p:ext uri="{BB962C8B-B14F-4D97-AF65-F5344CB8AC3E}">
        <p14:creationId xmlns:p14="http://schemas.microsoft.com/office/powerpoint/2010/main" val="1783043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4967557144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>
            <a:off x="914400" y="920015"/>
            <a:ext cx="7313613" cy="4871185"/>
          </a:xfrm>
        </p:spPr>
      </p:pic>
    </p:spTree>
    <p:extLst>
      <p:ext uri="{BB962C8B-B14F-4D97-AF65-F5344CB8AC3E}">
        <p14:creationId xmlns:p14="http://schemas.microsoft.com/office/powerpoint/2010/main" val="16311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solidFill>
                  <a:srgbClr val="008000"/>
                </a:solidFill>
              </a:rPr>
              <a:t>一、望诊的重要性</a:t>
            </a:r>
            <a:endParaRPr kumimoji="1" lang="zh-CN" altLang="en-US" dirty="0">
              <a:solidFill>
                <a:srgbClr val="008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6142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        </a:t>
            </a:r>
            <a:r>
              <a:rPr lang="zh-CN" altLang="en-US" dirty="0" smtClean="0"/>
              <a:t>扁鹊见蔡桓公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扁鹊曰</a:t>
            </a:r>
            <a:r>
              <a:rPr lang="zh-CN" altLang="en-US" dirty="0"/>
              <a:t>：“</a:t>
            </a:r>
            <a:r>
              <a:rPr lang="zh-CN" altLang="en-US" dirty="0">
                <a:solidFill>
                  <a:srgbClr val="FF6600"/>
                </a:solidFill>
              </a:rPr>
              <a:t>君有疾在腠理</a:t>
            </a:r>
            <a:r>
              <a:rPr lang="zh-CN" altLang="en-US" dirty="0"/>
              <a:t>，不治将恐深。”桓侯曰：“寡人无疾。”扁鹊出，桓侯曰：“医之好治不病以为功。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居</a:t>
            </a:r>
            <a:r>
              <a:rPr lang="zh-CN" altLang="en-US" dirty="0"/>
              <a:t>十日，扁鹊复见，曰：“</a:t>
            </a:r>
            <a:r>
              <a:rPr lang="zh-CN" altLang="en-US" dirty="0">
                <a:solidFill>
                  <a:srgbClr val="FF6600"/>
                </a:solidFill>
              </a:rPr>
              <a:t>君之病在肌肤</a:t>
            </a:r>
            <a:r>
              <a:rPr lang="zh-CN" altLang="en-US" dirty="0"/>
              <a:t>，不治将益深。”桓侯不应。扁鹊出，桓侯又不悦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居</a:t>
            </a:r>
            <a:r>
              <a:rPr lang="zh-CN" altLang="en-US" dirty="0"/>
              <a:t>十日，扁鹊复见，曰：“</a:t>
            </a:r>
            <a:r>
              <a:rPr lang="zh-CN" altLang="en-US" dirty="0">
                <a:solidFill>
                  <a:srgbClr val="FF6600"/>
                </a:solidFill>
              </a:rPr>
              <a:t>君之病在肠胃</a:t>
            </a:r>
            <a:r>
              <a:rPr lang="zh-CN" altLang="en-US" dirty="0"/>
              <a:t>，不治将益深。”桓侯又不应。扁鹊出，桓侯又不悦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居</a:t>
            </a:r>
            <a:r>
              <a:rPr lang="zh-CN" altLang="en-US" dirty="0"/>
              <a:t>十日，扁鹊望桓侯而还走。桓侯故使人问之，扁鹊曰：“疾在腠理，汤熨之所及也；在肌肤，针石之所及也；在肠胃，火齐之所及也；在骨髓，司命之所属，无奈何也。今在骨髓，臣是以无请也。”居五日，桓侯体痛，使人索扁鹊，已逃秦矣。桓侯遂死</a:t>
            </a:r>
            <a:r>
              <a:rPr lang="zh-CN" altLang="en-US" dirty="0" smtClean="0"/>
              <a:t>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718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一、望诊的重要性</a:t>
            </a:r>
            <a:endParaRPr kumimoji="1" lang="zh-CN" altLang="en-US" dirty="0"/>
          </a:p>
        </p:txBody>
      </p:sp>
      <p:pic>
        <p:nvPicPr>
          <p:cNvPr id="4" name="内容占位符 3" descr="14967557736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>
            <a:off x="583144" y="1735138"/>
            <a:ext cx="8202872" cy="4549472"/>
          </a:xfrm>
        </p:spPr>
      </p:pic>
    </p:spTree>
    <p:extLst>
      <p:ext uri="{BB962C8B-B14F-4D97-AF65-F5344CB8AC3E}">
        <p14:creationId xmlns:p14="http://schemas.microsoft.com/office/powerpoint/2010/main" val="161975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img-2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7" t="-1057" r="-206" b="2217"/>
          <a:stretch/>
        </p:blipFill>
        <p:spPr>
          <a:xfrm>
            <a:off x="1282914" y="1490166"/>
            <a:ext cx="6414568" cy="4845777"/>
          </a:xfrm>
        </p:spPr>
      </p:pic>
      <p:sp>
        <p:nvSpPr>
          <p:cNvPr id="3" name="文本框 2"/>
          <p:cNvSpPr txBox="1"/>
          <p:nvPr/>
        </p:nvSpPr>
        <p:spPr>
          <a:xfrm>
            <a:off x="1464336" y="310991"/>
            <a:ext cx="6233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dirty="0" smtClean="0">
                <a:solidFill>
                  <a:srgbClr val="008000"/>
                </a:solidFill>
              </a:rPr>
              <a:t>二、常用的望诊手法</a:t>
            </a:r>
            <a:endParaRPr kumimoji="1" lang="zh-CN" altLang="en-US" sz="4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img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47" r="-8213" b="1923"/>
          <a:stretch/>
        </p:blipFill>
        <p:spPr>
          <a:xfrm>
            <a:off x="-518349" y="194369"/>
            <a:ext cx="5637046" cy="6663631"/>
          </a:xfrm>
          <a:prstGeom prst="rect">
            <a:avLst/>
          </a:prstGeom>
        </p:spPr>
      </p:pic>
      <p:pic>
        <p:nvPicPr>
          <p:cNvPr id="2" name="图片 1" descr="fbd366aa15a4874d69dc0bbb10e8f1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46" y="777477"/>
            <a:ext cx="4323353" cy="54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8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耳穴的基本概况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b="1" i="1" dirty="0" smtClean="0">
                <a:solidFill>
                  <a:srgbClr val="FF6600"/>
                </a:solidFill>
              </a:rPr>
              <a:t>耳大有福</a:t>
            </a:r>
            <a:r>
              <a:rPr kumimoji="1" lang="en-US" altLang="zh-CN" b="1" i="1" dirty="0" smtClean="0">
                <a:solidFill>
                  <a:srgbClr val="FF6600"/>
                </a:solidFill>
              </a:rPr>
              <a:t> </a:t>
            </a:r>
          </a:p>
          <a:p>
            <a:r>
              <a:rPr kumimoji="1" lang="zh-CN" altLang="en-US" b="1" i="1" dirty="0" smtClean="0">
                <a:solidFill>
                  <a:srgbClr val="FF6600"/>
                </a:solidFill>
              </a:rPr>
              <a:t>耳朵</a:t>
            </a:r>
            <a:r>
              <a:rPr kumimoji="1" lang="zh-CN" altLang="zh-CN" b="1" i="1" dirty="0" smtClean="0">
                <a:solidFill>
                  <a:srgbClr val="FF6600"/>
                </a:solidFill>
              </a:rPr>
              <a:t>？</a:t>
            </a:r>
            <a:r>
              <a:rPr kumimoji="1" lang="zh-CN" altLang="en-US" b="1" i="1" dirty="0" smtClean="0">
                <a:solidFill>
                  <a:srgbClr val="FF6600"/>
                </a:solidFill>
              </a:rPr>
              <a:t>长寿？健康？</a:t>
            </a:r>
            <a:endParaRPr kumimoji="1" lang="en-US" altLang="zh-CN" b="1" i="1" dirty="0" smtClean="0">
              <a:solidFill>
                <a:srgbClr val="FF6600"/>
              </a:solidFill>
            </a:endParaRPr>
          </a:p>
          <a:p>
            <a:endParaRPr kumimoji="1" lang="en-US" altLang="zh-CN" b="1" i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kumimoji="1" lang="zh-CN" altLang="en-US" b="1" i="1" dirty="0">
              <a:solidFill>
                <a:srgbClr val="FF6600"/>
              </a:solidFill>
            </a:endParaRPr>
          </a:p>
        </p:txBody>
      </p:sp>
      <p:pic>
        <p:nvPicPr>
          <p:cNvPr id="4" name="图片 3" descr="timg-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0" y="2963266"/>
            <a:ext cx="4731677" cy="3701420"/>
          </a:xfrm>
          <a:prstGeom prst="rect">
            <a:avLst/>
          </a:prstGeom>
        </p:spPr>
      </p:pic>
      <p:pic>
        <p:nvPicPr>
          <p:cNvPr id="5" name="图片 4" descr="timg-7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79" y="1735138"/>
            <a:ext cx="3508575" cy="49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1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img-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>
            <a:off x="0" y="0"/>
            <a:ext cx="4398677" cy="5494175"/>
          </a:xfrm>
          <a:prstGeom prst="rect">
            <a:avLst/>
          </a:prstGeom>
        </p:spPr>
      </p:pic>
      <p:pic>
        <p:nvPicPr>
          <p:cNvPr id="5" name="图片 4" descr="timg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55" y="932973"/>
            <a:ext cx="4828745" cy="59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solidFill>
                  <a:srgbClr val="008000"/>
                </a:solidFill>
              </a:rPr>
              <a:t>三、常用的保健穴位</a:t>
            </a:r>
            <a:endParaRPr kumimoji="1" lang="zh-CN" altLang="en-US" dirty="0">
              <a:solidFill>
                <a:srgbClr val="008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神阙穴（肚脐</a:t>
            </a:r>
            <a:r>
              <a:rPr kumimoji="1" lang="zh-CN" altLang="en-US" dirty="0" smtClean="0">
                <a:solidFill>
                  <a:srgbClr val="FF0000"/>
                </a:solidFill>
              </a:rPr>
              <a:t>）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r>
              <a:rPr kumimoji="1" lang="zh-CN" altLang="en-US" dirty="0" smtClean="0"/>
              <a:t>揉按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zh-CN" altLang="en-US" dirty="0"/>
              <a:t>按摩脐部可以促进胃肠蠕动，有助于消化吸收，大便溏泄者可调，便秘者也可调。顺时针为泻，逆时针为补</a:t>
            </a:r>
            <a:r>
              <a:rPr kumimoji="1" lang="zh-CN" altLang="en-US" dirty="0" smtClean="0"/>
              <a:t>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艾灸</a:t>
            </a: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902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墨水池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墨水池.thmx</Template>
  <TotalTime>205</TotalTime>
  <Words>479</Words>
  <Application>Microsoft Macintosh PowerPoint</Application>
  <PresentationFormat>全屏显示(4:3)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墨水池</vt:lpstr>
      <vt:lpstr>望诊与保健</vt:lpstr>
      <vt:lpstr>PowerPoint 演示文稿</vt:lpstr>
      <vt:lpstr>一、望诊的重要性</vt:lpstr>
      <vt:lpstr>一、望诊的重要性</vt:lpstr>
      <vt:lpstr>PowerPoint 演示文稿</vt:lpstr>
      <vt:lpstr>PowerPoint 演示文稿</vt:lpstr>
      <vt:lpstr>耳穴的基本概况</vt:lpstr>
      <vt:lpstr>PowerPoint 演示文稿</vt:lpstr>
      <vt:lpstr>三、常用的保健穴位</vt:lpstr>
      <vt:lpstr>关元穴</vt:lpstr>
      <vt:lpstr>足三里穴</vt:lpstr>
      <vt:lpstr>三阴交穴、太溪穴</vt:lpstr>
      <vt:lpstr>四、常见病的养生保健</vt:lpstr>
      <vt:lpstr>PowerPoint 演示文稿</vt:lpstr>
      <vt:lpstr>PowerPoint 演示文稿</vt:lpstr>
      <vt:lpstr>静脉曲张</vt:lpstr>
      <vt:lpstr>膝骨性关节炎</vt:lpstr>
      <vt:lpstr>高血压</vt:lpstr>
      <vt:lpstr>消渴病（糖尿病）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望而知病</dc:title>
  <dc:creator>娜 张</dc:creator>
  <cp:lastModifiedBy>娜 张</cp:lastModifiedBy>
  <cp:revision>17</cp:revision>
  <dcterms:created xsi:type="dcterms:W3CDTF">2017-06-06T07:35:20Z</dcterms:created>
  <dcterms:modified xsi:type="dcterms:W3CDTF">2017-06-06T14:58:15Z</dcterms:modified>
</cp:coreProperties>
</file>